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9" r:id="rId3"/>
    <p:sldId id="281" r:id="rId4"/>
    <p:sldId id="275" r:id="rId5"/>
    <p:sldId id="273" r:id="rId6"/>
    <p:sldId id="279" r:id="rId7"/>
    <p:sldId id="280" r:id="rId8"/>
    <p:sldId id="284" r:id="rId9"/>
    <p:sldId id="283" r:id="rId10"/>
    <p:sldId id="28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B9D5"/>
    <a:srgbClr val="0A3669"/>
    <a:srgbClr val="D9D9D9"/>
    <a:srgbClr val="0D203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4D18A8-01B3-4E5B-AE9C-98A1683CE99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01EB32C3-986E-4F96-9A6B-2CD3BEC64822}">
      <dgm:prSet/>
      <dgm:spPr/>
      <dgm:t>
        <a:bodyPr/>
        <a:lstStyle/>
        <a:p>
          <a:r>
            <a:rPr lang="ru-RU" dirty="0"/>
            <a:t>Разработать модель распространения и борьбы с вирусами</a:t>
          </a:r>
          <a:endParaRPr lang="en-US" dirty="0"/>
        </a:p>
      </dgm:t>
    </dgm:pt>
    <dgm:pt modelId="{83E623AD-FFB8-4C1C-B811-E38FEAB77E9D}" type="parTrans" cxnId="{B020E198-A9B5-4EB7-A39A-0C8528F6C061}">
      <dgm:prSet/>
      <dgm:spPr/>
      <dgm:t>
        <a:bodyPr/>
        <a:lstStyle/>
        <a:p>
          <a:endParaRPr lang="en-US"/>
        </a:p>
      </dgm:t>
    </dgm:pt>
    <dgm:pt modelId="{76312299-9D8A-4615-9C53-BF8E38D0C571}" type="sibTrans" cxnId="{B020E198-A9B5-4EB7-A39A-0C8528F6C061}">
      <dgm:prSet/>
      <dgm:spPr/>
      <dgm:t>
        <a:bodyPr/>
        <a:lstStyle/>
        <a:p>
          <a:endParaRPr lang="en-US"/>
        </a:p>
      </dgm:t>
    </dgm:pt>
    <dgm:pt modelId="{C895B226-DD0D-4E71-BA4D-46E9484F2A3A}">
      <dgm:prSet/>
      <dgm:spPr/>
      <dgm:t>
        <a:bodyPr/>
        <a:lstStyle/>
        <a:p>
          <a:r>
            <a:rPr lang="ru-RU"/>
            <a:t>Реализовать игровое приложение</a:t>
          </a:r>
          <a:endParaRPr lang="en-US"/>
        </a:p>
      </dgm:t>
    </dgm:pt>
    <dgm:pt modelId="{1F0FC6F1-73BB-4086-97E0-F4B89E83B707}" type="parTrans" cxnId="{F9B4239E-BE0D-4780-B8E6-1399B3DE95D1}">
      <dgm:prSet/>
      <dgm:spPr/>
      <dgm:t>
        <a:bodyPr/>
        <a:lstStyle/>
        <a:p>
          <a:endParaRPr lang="en-US"/>
        </a:p>
      </dgm:t>
    </dgm:pt>
    <dgm:pt modelId="{688FF135-E6A0-48DE-BA7B-816F515A7E83}" type="sibTrans" cxnId="{F9B4239E-BE0D-4780-B8E6-1399B3DE95D1}">
      <dgm:prSet/>
      <dgm:spPr/>
      <dgm:t>
        <a:bodyPr/>
        <a:lstStyle/>
        <a:p>
          <a:endParaRPr lang="en-US"/>
        </a:p>
      </dgm:t>
    </dgm:pt>
    <dgm:pt modelId="{87B15BD9-6E0D-4112-8677-FD782A3DE513}" type="pres">
      <dgm:prSet presAssocID="{564D18A8-01B3-4E5B-AE9C-98A1683CE998}" presName="root" presStyleCnt="0">
        <dgm:presLayoutVars>
          <dgm:dir/>
          <dgm:resizeHandles val="exact"/>
        </dgm:presLayoutVars>
      </dgm:prSet>
      <dgm:spPr/>
    </dgm:pt>
    <dgm:pt modelId="{23D22A92-BC34-4196-8A92-29539541E56B}" type="pres">
      <dgm:prSet presAssocID="{564D18A8-01B3-4E5B-AE9C-98A1683CE998}" presName="container" presStyleCnt="0">
        <dgm:presLayoutVars>
          <dgm:dir/>
          <dgm:resizeHandles val="exact"/>
        </dgm:presLayoutVars>
      </dgm:prSet>
      <dgm:spPr/>
    </dgm:pt>
    <dgm:pt modelId="{22CD7E87-F80B-43C6-99CD-639148CEAAF6}" type="pres">
      <dgm:prSet presAssocID="{01EB32C3-986E-4F96-9A6B-2CD3BEC64822}" presName="compNode" presStyleCnt="0"/>
      <dgm:spPr/>
    </dgm:pt>
    <dgm:pt modelId="{15760C7C-F6A2-4FA3-BE13-C548C474619E}" type="pres">
      <dgm:prSet presAssocID="{01EB32C3-986E-4F96-9A6B-2CD3BEC64822}" presName="iconBgRect" presStyleLbl="bgShp" presStyleIdx="0" presStyleCnt="2"/>
      <dgm:spPr/>
    </dgm:pt>
    <dgm:pt modelId="{AF1C2480-556A-4A55-8489-63505066B84F}" type="pres">
      <dgm:prSet presAssocID="{01EB32C3-986E-4F96-9A6B-2CD3BEC648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7D37BB46-C753-4BB4-9C9B-EF97E8DEDA45}" type="pres">
      <dgm:prSet presAssocID="{01EB32C3-986E-4F96-9A6B-2CD3BEC64822}" presName="spaceRect" presStyleCnt="0"/>
      <dgm:spPr/>
    </dgm:pt>
    <dgm:pt modelId="{E883EBC0-9085-47BC-8F22-FF34F09A3FD2}" type="pres">
      <dgm:prSet presAssocID="{01EB32C3-986E-4F96-9A6B-2CD3BEC64822}" presName="textRect" presStyleLbl="revTx" presStyleIdx="0" presStyleCnt="2">
        <dgm:presLayoutVars>
          <dgm:chMax val="1"/>
          <dgm:chPref val="1"/>
        </dgm:presLayoutVars>
      </dgm:prSet>
      <dgm:spPr/>
    </dgm:pt>
    <dgm:pt modelId="{0631F4C3-53ED-47A8-9A98-4093BBE80E02}" type="pres">
      <dgm:prSet presAssocID="{76312299-9D8A-4615-9C53-BF8E38D0C571}" presName="sibTrans" presStyleLbl="sibTrans2D1" presStyleIdx="0" presStyleCnt="0"/>
      <dgm:spPr/>
    </dgm:pt>
    <dgm:pt modelId="{B5DD89D1-33BC-49CC-8D8F-72240A5130DC}" type="pres">
      <dgm:prSet presAssocID="{C895B226-DD0D-4E71-BA4D-46E9484F2A3A}" presName="compNode" presStyleCnt="0"/>
      <dgm:spPr/>
    </dgm:pt>
    <dgm:pt modelId="{B3A83955-D393-4403-9D7B-5D486D794FA7}" type="pres">
      <dgm:prSet presAssocID="{C895B226-DD0D-4E71-BA4D-46E9484F2A3A}" presName="iconBgRect" presStyleLbl="bgShp" presStyleIdx="1" presStyleCnt="2"/>
      <dgm:spPr/>
    </dgm:pt>
    <dgm:pt modelId="{59E738EB-DB9B-4ACD-9B0E-7D7D4944E26A}" type="pres">
      <dgm:prSet presAssocID="{C895B226-DD0D-4E71-BA4D-46E9484F2A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5612C041-15B5-42FA-BA48-00996166E826}" type="pres">
      <dgm:prSet presAssocID="{C895B226-DD0D-4E71-BA4D-46E9484F2A3A}" presName="spaceRect" presStyleCnt="0"/>
      <dgm:spPr/>
    </dgm:pt>
    <dgm:pt modelId="{7776D22E-7D0F-402A-B870-FD6FF870BCD1}" type="pres">
      <dgm:prSet presAssocID="{C895B226-DD0D-4E71-BA4D-46E9484F2A3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B040510-E8D7-4928-9C12-B0958A629F83}" type="presOf" srcId="{564D18A8-01B3-4E5B-AE9C-98A1683CE998}" destId="{87B15BD9-6E0D-4112-8677-FD782A3DE513}" srcOrd="0" destOrd="0" presId="urn:microsoft.com/office/officeart/2018/2/layout/IconCircleList"/>
    <dgm:cxn modelId="{89CCBA30-436E-44C8-9B00-1C086711A16A}" type="presOf" srcId="{01EB32C3-986E-4F96-9A6B-2CD3BEC64822}" destId="{E883EBC0-9085-47BC-8F22-FF34F09A3FD2}" srcOrd="0" destOrd="0" presId="urn:microsoft.com/office/officeart/2018/2/layout/IconCircleList"/>
    <dgm:cxn modelId="{F266D588-1397-470A-8492-AB13EB15085E}" type="presOf" srcId="{C895B226-DD0D-4E71-BA4D-46E9484F2A3A}" destId="{7776D22E-7D0F-402A-B870-FD6FF870BCD1}" srcOrd="0" destOrd="0" presId="urn:microsoft.com/office/officeart/2018/2/layout/IconCircleList"/>
    <dgm:cxn modelId="{B020E198-A9B5-4EB7-A39A-0C8528F6C061}" srcId="{564D18A8-01B3-4E5B-AE9C-98A1683CE998}" destId="{01EB32C3-986E-4F96-9A6B-2CD3BEC64822}" srcOrd="0" destOrd="0" parTransId="{83E623AD-FFB8-4C1C-B811-E38FEAB77E9D}" sibTransId="{76312299-9D8A-4615-9C53-BF8E38D0C571}"/>
    <dgm:cxn modelId="{F9B4239E-BE0D-4780-B8E6-1399B3DE95D1}" srcId="{564D18A8-01B3-4E5B-AE9C-98A1683CE998}" destId="{C895B226-DD0D-4E71-BA4D-46E9484F2A3A}" srcOrd="1" destOrd="0" parTransId="{1F0FC6F1-73BB-4086-97E0-F4B89E83B707}" sibTransId="{688FF135-E6A0-48DE-BA7B-816F515A7E83}"/>
    <dgm:cxn modelId="{D5DE28A2-26A6-4E69-B90C-03291F43652F}" type="presOf" srcId="{76312299-9D8A-4615-9C53-BF8E38D0C571}" destId="{0631F4C3-53ED-47A8-9A98-4093BBE80E02}" srcOrd="0" destOrd="0" presId="urn:microsoft.com/office/officeart/2018/2/layout/IconCircleList"/>
    <dgm:cxn modelId="{D0594D4E-430D-4612-9694-DC0F2F55BDA4}" type="presParOf" srcId="{87B15BD9-6E0D-4112-8677-FD782A3DE513}" destId="{23D22A92-BC34-4196-8A92-29539541E56B}" srcOrd="0" destOrd="0" presId="urn:microsoft.com/office/officeart/2018/2/layout/IconCircleList"/>
    <dgm:cxn modelId="{D5EECC9E-FD44-4176-9A13-3E36C1348690}" type="presParOf" srcId="{23D22A92-BC34-4196-8A92-29539541E56B}" destId="{22CD7E87-F80B-43C6-99CD-639148CEAAF6}" srcOrd="0" destOrd="0" presId="urn:microsoft.com/office/officeart/2018/2/layout/IconCircleList"/>
    <dgm:cxn modelId="{958581E6-11D2-4383-B276-279473016BF0}" type="presParOf" srcId="{22CD7E87-F80B-43C6-99CD-639148CEAAF6}" destId="{15760C7C-F6A2-4FA3-BE13-C548C474619E}" srcOrd="0" destOrd="0" presId="urn:microsoft.com/office/officeart/2018/2/layout/IconCircleList"/>
    <dgm:cxn modelId="{125B2557-A2F7-4054-B18B-7E2863195B14}" type="presParOf" srcId="{22CD7E87-F80B-43C6-99CD-639148CEAAF6}" destId="{AF1C2480-556A-4A55-8489-63505066B84F}" srcOrd="1" destOrd="0" presId="urn:microsoft.com/office/officeart/2018/2/layout/IconCircleList"/>
    <dgm:cxn modelId="{97788E3F-E89F-4F31-A0AF-DF41EC3F7211}" type="presParOf" srcId="{22CD7E87-F80B-43C6-99CD-639148CEAAF6}" destId="{7D37BB46-C753-4BB4-9C9B-EF97E8DEDA45}" srcOrd="2" destOrd="0" presId="urn:microsoft.com/office/officeart/2018/2/layout/IconCircleList"/>
    <dgm:cxn modelId="{E4819C38-76F9-450A-BF8B-5F20C1358850}" type="presParOf" srcId="{22CD7E87-F80B-43C6-99CD-639148CEAAF6}" destId="{E883EBC0-9085-47BC-8F22-FF34F09A3FD2}" srcOrd="3" destOrd="0" presId="urn:microsoft.com/office/officeart/2018/2/layout/IconCircleList"/>
    <dgm:cxn modelId="{BAC64C8A-CA2C-49FB-B0B0-72503BEC2BC5}" type="presParOf" srcId="{23D22A92-BC34-4196-8A92-29539541E56B}" destId="{0631F4C3-53ED-47A8-9A98-4093BBE80E02}" srcOrd="1" destOrd="0" presId="urn:microsoft.com/office/officeart/2018/2/layout/IconCircleList"/>
    <dgm:cxn modelId="{F53EDF53-643C-4D37-AE51-EDC46E258496}" type="presParOf" srcId="{23D22A92-BC34-4196-8A92-29539541E56B}" destId="{B5DD89D1-33BC-49CC-8D8F-72240A5130DC}" srcOrd="2" destOrd="0" presId="urn:microsoft.com/office/officeart/2018/2/layout/IconCircleList"/>
    <dgm:cxn modelId="{439579F9-A943-482A-A216-F84335983F6F}" type="presParOf" srcId="{B5DD89D1-33BC-49CC-8D8F-72240A5130DC}" destId="{B3A83955-D393-4403-9D7B-5D486D794FA7}" srcOrd="0" destOrd="0" presId="urn:microsoft.com/office/officeart/2018/2/layout/IconCircleList"/>
    <dgm:cxn modelId="{5BFD2326-5B34-4196-A3F0-4EB0A7ACC73E}" type="presParOf" srcId="{B5DD89D1-33BC-49CC-8D8F-72240A5130DC}" destId="{59E738EB-DB9B-4ACD-9B0E-7D7D4944E26A}" srcOrd="1" destOrd="0" presId="urn:microsoft.com/office/officeart/2018/2/layout/IconCircleList"/>
    <dgm:cxn modelId="{60339BF3-728A-4FAA-942C-66F8D03B1524}" type="presParOf" srcId="{B5DD89D1-33BC-49CC-8D8F-72240A5130DC}" destId="{5612C041-15B5-42FA-BA48-00996166E826}" srcOrd="2" destOrd="0" presId="urn:microsoft.com/office/officeart/2018/2/layout/IconCircleList"/>
    <dgm:cxn modelId="{97FDB52C-C169-4679-8523-E0D45E3BC0EF}" type="presParOf" srcId="{B5DD89D1-33BC-49CC-8D8F-72240A5130DC}" destId="{7776D22E-7D0F-402A-B870-FD6FF870BC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60C7C-F6A2-4FA3-BE13-C548C474619E}">
      <dsp:nvSpPr>
        <dsp:cNvPr id="0" name=""/>
        <dsp:cNvSpPr/>
      </dsp:nvSpPr>
      <dsp:spPr>
        <a:xfrm>
          <a:off x="279529" y="935571"/>
          <a:ext cx="1181583" cy="11815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C2480-556A-4A55-8489-63505066B84F}">
      <dsp:nvSpPr>
        <dsp:cNvPr id="0" name=""/>
        <dsp:cNvSpPr/>
      </dsp:nvSpPr>
      <dsp:spPr>
        <a:xfrm>
          <a:off x="527662" y="1183703"/>
          <a:ext cx="685318" cy="6853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3EBC0-9085-47BC-8F22-FF34F09A3FD2}">
      <dsp:nvSpPr>
        <dsp:cNvPr id="0" name=""/>
        <dsp:cNvSpPr/>
      </dsp:nvSpPr>
      <dsp:spPr>
        <a:xfrm>
          <a:off x="1714309" y="935571"/>
          <a:ext cx="2785161" cy="1181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Разработать модель распространения и борьбы с вирусами</a:t>
          </a:r>
          <a:endParaRPr lang="en-US" sz="2400" kern="1200" dirty="0"/>
        </a:p>
      </dsp:txBody>
      <dsp:txXfrm>
        <a:off x="1714309" y="935571"/>
        <a:ext cx="2785161" cy="1181583"/>
      </dsp:txXfrm>
    </dsp:sp>
    <dsp:sp modelId="{B3A83955-D393-4403-9D7B-5D486D794FA7}">
      <dsp:nvSpPr>
        <dsp:cNvPr id="0" name=""/>
        <dsp:cNvSpPr/>
      </dsp:nvSpPr>
      <dsp:spPr>
        <a:xfrm>
          <a:off x="4984764" y="935571"/>
          <a:ext cx="1181583" cy="11815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738EB-DB9B-4ACD-9B0E-7D7D4944E26A}">
      <dsp:nvSpPr>
        <dsp:cNvPr id="0" name=""/>
        <dsp:cNvSpPr/>
      </dsp:nvSpPr>
      <dsp:spPr>
        <a:xfrm>
          <a:off x="5232896" y="1183703"/>
          <a:ext cx="685318" cy="6853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6D22E-7D0F-402A-B870-FD6FF870BCD1}">
      <dsp:nvSpPr>
        <dsp:cNvPr id="0" name=""/>
        <dsp:cNvSpPr/>
      </dsp:nvSpPr>
      <dsp:spPr>
        <a:xfrm>
          <a:off x="6419544" y="935571"/>
          <a:ext cx="2785161" cy="1181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Реализовать игровое приложение</a:t>
          </a:r>
          <a:endParaRPr lang="en-US" sz="2400" kern="1200"/>
        </a:p>
      </dsp:txBody>
      <dsp:txXfrm>
        <a:off x="6419544" y="935571"/>
        <a:ext cx="2785161" cy="1181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86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997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78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04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21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55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83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04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605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9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539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C78C7-D186-43DC-9202-E5EA96A157AB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69B5A-7A28-42CB-97C0-43DA19DE0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32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E06279-7197-E9AA-8A2E-28370F7CE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703" b="67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F9A4D-40AD-A254-B159-757726AB7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ru-RU" sz="63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00B0F0"/>
                </a:solidFill>
              </a:rPr>
              <a:t>Игровой проект </a:t>
            </a:r>
            <a:br>
              <a:rPr lang="ru-RU" sz="63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00B0F0"/>
                </a:solidFill>
              </a:rPr>
            </a:br>
            <a:r>
              <a:rPr lang="ru-RU" sz="63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00B0F0"/>
                </a:solidFill>
              </a:rPr>
              <a:t>имитации распространения и борьбы с вирусом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2D4C7-CE32-AB24-5E28-C47333971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ru-RU" sz="3200" dirty="0"/>
              <a:t>Романовский Михаил  и Упадышев Артём</a:t>
            </a:r>
          </a:p>
        </p:txBody>
      </p:sp>
    </p:spTree>
    <p:extLst>
      <p:ext uri="{BB962C8B-B14F-4D97-AF65-F5344CB8AC3E}">
        <p14:creationId xmlns:p14="http://schemas.microsoft.com/office/powerpoint/2010/main" val="758011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9EC8C2-D859-E7C3-3F76-3DF72933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703" b="67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61A9F-00D7-AB82-0C68-D379F05F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0B0F0"/>
                </a:solidFill>
              </a:rPr>
              <a:t>Возможности развития проекта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261388EF-B4CE-4326-979A-2F53CED60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327777" y="343104"/>
            <a:ext cx="975050" cy="84050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Рисунок 4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5A2B10C5-70FF-6030-9FB7-C32C210A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01" r="-4" b="-4"/>
          <a:stretch/>
        </p:blipFill>
        <p:spPr>
          <a:xfrm>
            <a:off x="443660" y="832340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42" name="Freeform 5">
            <a:extLst>
              <a:ext uri="{FF2B5EF4-FFF2-40B4-BE49-F238E27FC236}">
                <a16:creationId xmlns:a16="http://schemas.microsoft.com/office/drawing/2014/main" id="{1D917FAD-3240-4D3F-91A0-9571F75DC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769451" y="970414"/>
            <a:ext cx="616956" cy="53182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19BD4D-3689-B94F-CC32-EFD9988AD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659" y="23760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Выбор </a:t>
            </a:r>
            <a:r>
              <a:rPr lang="ru-RU" dirty="0"/>
              <a:t>уровня сложности игры</a:t>
            </a:r>
          </a:p>
          <a:p>
            <a:r>
              <a:rPr lang="ru-RU" dirty="0">
                <a:solidFill>
                  <a:srgbClr val="00B0F0"/>
                </a:solidFill>
              </a:rPr>
              <a:t>Формирование</a:t>
            </a:r>
            <a:r>
              <a:rPr lang="ru-RU" dirty="0"/>
              <a:t> БД вирусов</a:t>
            </a:r>
          </a:p>
          <a:p>
            <a:r>
              <a:rPr lang="ru-RU" dirty="0">
                <a:solidFill>
                  <a:srgbClr val="00B0F0"/>
                </a:solidFill>
              </a:rPr>
              <a:t>Разработка</a:t>
            </a:r>
            <a:r>
              <a:rPr lang="ru-RU" dirty="0"/>
              <a:t> дополнительных средств защиты</a:t>
            </a:r>
          </a:p>
          <a:p>
            <a:r>
              <a:rPr lang="ru-RU" dirty="0">
                <a:solidFill>
                  <a:srgbClr val="00B0F0"/>
                </a:solidFill>
              </a:rPr>
              <a:t>Ввод</a:t>
            </a:r>
            <a:r>
              <a:rPr lang="ru-RU" dirty="0"/>
              <a:t> различных категорий населения</a:t>
            </a:r>
          </a:p>
          <a:p>
            <a:r>
              <a:rPr lang="ru-RU" dirty="0">
                <a:solidFill>
                  <a:srgbClr val="00B0F0"/>
                </a:solidFill>
              </a:rPr>
              <a:t>Ввод</a:t>
            </a:r>
            <a:r>
              <a:rPr lang="ru-RU" dirty="0"/>
              <a:t> вирусов, поражающих определенные слои населения (дети, пожилые)</a:t>
            </a:r>
          </a:p>
          <a:p>
            <a:r>
              <a:rPr lang="ru-RU" dirty="0">
                <a:solidFill>
                  <a:srgbClr val="00B0F0"/>
                </a:solidFill>
              </a:rPr>
              <a:t>Продумывание</a:t>
            </a:r>
            <a:r>
              <a:rPr lang="ru-RU" dirty="0"/>
              <a:t> различных целей игры на разных уровнях</a:t>
            </a:r>
            <a:endParaRPr lang="en-US" dirty="0"/>
          </a:p>
          <a:p>
            <a:r>
              <a:rPr lang="ru-RU" dirty="0">
                <a:solidFill>
                  <a:srgbClr val="00B0F0"/>
                </a:solidFill>
              </a:rPr>
              <a:t>Улучшить</a:t>
            </a:r>
            <a:r>
              <a:rPr lang="ru-RU" dirty="0"/>
              <a:t> визуальную составляющую</a:t>
            </a:r>
          </a:p>
          <a:p>
            <a:r>
              <a:rPr lang="ru-RU" dirty="0">
                <a:solidFill>
                  <a:srgbClr val="00B0F0"/>
                </a:solidFill>
              </a:rPr>
              <a:t>Добавление</a:t>
            </a:r>
            <a:r>
              <a:rPr lang="ru-RU" dirty="0"/>
              <a:t> мутации вируса</a:t>
            </a:r>
          </a:p>
        </p:txBody>
      </p:sp>
    </p:spTree>
    <p:extLst>
      <p:ext uri="{BB962C8B-B14F-4D97-AF65-F5344CB8AC3E}">
        <p14:creationId xmlns:p14="http://schemas.microsoft.com/office/powerpoint/2010/main" val="3428259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9EC8C2-D859-E7C3-3F76-3DF72933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703" b="67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61A9F-00D7-AB82-0C68-D379F05F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0B0F0"/>
                </a:solidFill>
              </a:rPr>
              <a:t>Цель проекта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261388EF-B4CE-4326-979A-2F53CED60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327777" y="343104"/>
            <a:ext cx="975050" cy="84050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Рисунок 4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5A2B10C5-70FF-6030-9FB7-C32C210A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01" r="-4" b="-4"/>
          <a:stretch/>
        </p:blipFill>
        <p:spPr>
          <a:xfrm>
            <a:off x="443660" y="832340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42" name="Freeform 5">
            <a:extLst>
              <a:ext uri="{FF2B5EF4-FFF2-40B4-BE49-F238E27FC236}">
                <a16:creationId xmlns:a16="http://schemas.microsoft.com/office/drawing/2014/main" id="{1D917FAD-3240-4D3F-91A0-9571F75DC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769451" y="970414"/>
            <a:ext cx="616956" cy="53182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3" name="Объект 2">
            <a:extLst>
              <a:ext uri="{FF2B5EF4-FFF2-40B4-BE49-F238E27FC236}">
                <a16:creationId xmlns:a16="http://schemas.microsoft.com/office/drawing/2014/main" id="{703BD5D0-D1FE-43D0-9D37-410E06069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041802"/>
              </p:ext>
            </p:extLst>
          </p:nvPr>
        </p:nvGraphicFramePr>
        <p:xfrm>
          <a:off x="1229066" y="2333777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3860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0C5DF25F-A480-7654-E2B5-13FD1BE88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01" r="-4" b="-4"/>
          <a:stretch/>
        </p:blipFill>
        <p:spPr>
          <a:xfrm>
            <a:off x="145758" y="202230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E06279-7197-E9AA-8A2E-28370F7CE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3703" b="679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3B82560-8770-C1C6-F4B2-20C65D547A8F}"/>
              </a:ext>
            </a:extLst>
          </p:cNvPr>
          <p:cNvSpPr txBox="1">
            <a:spLocks/>
          </p:cNvSpPr>
          <p:nvPr/>
        </p:nvSpPr>
        <p:spPr>
          <a:xfrm>
            <a:off x="745235" y="26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0B0F0"/>
                </a:solidFill>
              </a:rPr>
              <a:t>Разработка игровой модели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59572-0542-259E-D019-B70AC8D916EB}"/>
              </a:ext>
            </a:extLst>
          </p:cNvPr>
          <p:cNvSpPr txBox="1"/>
          <p:nvPr/>
        </p:nvSpPr>
        <p:spPr>
          <a:xfrm>
            <a:off x="1154175" y="1750871"/>
            <a:ext cx="85466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Цель игры</a:t>
            </a:r>
            <a:r>
              <a:rPr lang="ru-RU" dirty="0"/>
              <a:t>: победить вирус, вылечить всех зараженных.</a:t>
            </a:r>
          </a:p>
          <a:p>
            <a:endParaRPr lang="ru-RU" dirty="0"/>
          </a:p>
          <a:p>
            <a:r>
              <a:rPr lang="ru-RU" dirty="0"/>
              <a:t>Члены общества двигаются и зарабатывают </a:t>
            </a:r>
            <a:r>
              <a:rPr lang="ru-RU" dirty="0">
                <a:solidFill>
                  <a:srgbClr val="00B0F0"/>
                </a:solidFill>
              </a:rPr>
              <a:t>деньги</a:t>
            </a:r>
            <a:r>
              <a:rPr lang="ru-RU" dirty="0"/>
              <a:t>.</a:t>
            </a:r>
            <a:r>
              <a:rPr lang="ru-RU" dirty="0">
                <a:solidFill>
                  <a:srgbClr val="00B0F0"/>
                </a:solidFill>
              </a:rPr>
              <a:t> </a:t>
            </a:r>
            <a:r>
              <a:rPr lang="ru-RU" dirty="0"/>
              <a:t>Скорость движения определяет скорость накопления </a:t>
            </a:r>
            <a:r>
              <a:rPr lang="ru-RU" dirty="0">
                <a:solidFill>
                  <a:srgbClr val="00B0F0"/>
                </a:solidFill>
              </a:rPr>
              <a:t>денег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При столкновении зараженного человека со здоровым происходит заражение с </a:t>
            </a:r>
            <a:r>
              <a:rPr lang="ru-RU" u="sng" dirty="0">
                <a:solidFill>
                  <a:srgbClr val="00B0F0"/>
                </a:solidFill>
              </a:rPr>
              <a:t>вероятностью</a:t>
            </a:r>
            <a:r>
              <a:rPr lang="ru-RU" dirty="0"/>
              <a:t>, заданной в настройках игры. </a:t>
            </a:r>
          </a:p>
          <a:p>
            <a:endParaRPr lang="ru-RU" dirty="0"/>
          </a:p>
          <a:p>
            <a:r>
              <a:rPr lang="ru-RU" dirty="0">
                <a:solidFill>
                  <a:srgbClr val="00B0F0"/>
                </a:solidFill>
              </a:rPr>
              <a:t>Для вылечивания </a:t>
            </a:r>
            <a:r>
              <a:rPr lang="ru-RU" dirty="0"/>
              <a:t>заболевших людей в распоряжении игрока есть набор средств, которые стоят определенных </a:t>
            </a:r>
            <a:r>
              <a:rPr lang="ru-RU" dirty="0">
                <a:solidFill>
                  <a:srgbClr val="00B0F0"/>
                </a:solidFill>
              </a:rPr>
              <a:t>денег</a:t>
            </a:r>
            <a:r>
              <a:rPr lang="ru-RU" dirty="0"/>
              <a:t>, игрок может ввести карантин(снизить скорость людей), но он станет получать меньше </a:t>
            </a:r>
            <a:r>
              <a:rPr lang="ru-RU" dirty="0">
                <a:solidFill>
                  <a:srgbClr val="00B0F0"/>
                </a:solidFill>
              </a:rPr>
              <a:t>денег</a:t>
            </a:r>
            <a:r>
              <a:rPr lang="ru-RU" dirty="0"/>
              <a:t>. Полная остановка «экономической деятельности» приводит к умиранию и проигрышу.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78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9EC8C2-D859-E7C3-3F76-3DF72933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3" b="6792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53278EF-7501-46E0-BC6F-CA63EF67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0" y="839535"/>
            <a:ext cx="6781602" cy="5027349"/>
          </a:xfrm>
          <a:custGeom>
            <a:avLst/>
            <a:gdLst>
              <a:gd name="connsiteX0" fmla="*/ 5796655 w 6781602"/>
              <a:gd name="connsiteY0" fmla="*/ 1003496 h 5027349"/>
              <a:gd name="connsiteX1" fmla="*/ 6383378 w 6781602"/>
              <a:gd name="connsiteY1" fmla="*/ 1003496 h 5027349"/>
              <a:gd name="connsiteX2" fmla="*/ 6474618 w 6781602"/>
              <a:gd name="connsiteY2" fmla="*/ 1056522 h 5027349"/>
              <a:gd name="connsiteX3" fmla="*/ 6767346 w 6781602"/>
              <a:gd name="connsiteY3" fmla="*/ 1562802 h 5027349"/>
              <a:gd name="connsiteX4" fmla="*/ 6767346 w 6781602"/>
              <a:gd name="connsiteY4" fmla="*/ 1666330 h 5027349"/>
              <a:gd name="connsiteX5" fmla="*/ 6474618 w 6781602"/>
              <a:gd name="connsiteY5" fmla="*/ 2172610 h 5027349"/>
              <a:gd name="connsiteX6" fmla="*/ 6383378 w 6781602"/>
              <a:gd name="connsiteY6" fmla="*/ 2225637 h 5027349"/>
              <a:gd name="connsiteX7" fmla="*/ 5796655 w 6781602"/>
              <a:gd name="connsiteY7" fmla="*/ 2225637 h 5027349"/>
              <a:gd name="connsiteX8" fmla="*/ 5706680 w 6781602"/>
              <a:gd name="connsiteY8" fmla="*/ 2172610 h 5027349"/>
              <a:gd name="connsiteX9" fmla="*/ 5412686 w 6781602"/>
              <a:gd name="connsiteY9" fmla="*/ 1666330 h 5027349"/>
              <a:gd name="connsiteX10" fmla="*/ 5412686 w 6781602"/>
              <a:gd name="connsiteY10" fmla="*/ 1562802 h 5027349"/>
              <a:gd name="connsiteX11" fmla="*/ 5706680 w 6781602"/>
              <a:gd name="connsiteY11" fmla="*/ 1056522 h 5027349"/>
              <a:gd name="connsiteX12" fmla="*/ 5796655 w 6781602"/>
              <a:gd name="connsiteY12" fmla="*/ 1003496 h 5027349"/>
              <a:gd name="connsiteX13" fmla="*/ 1638118 w 6781602"/>
              <a:gd name="connsiteY13" fmla="*/ 0 h 5027349"/>
              <a:gd name="connsiteX14" fmla="*/ 4051638 w 6781602"/>
              <a:gd name="connsiteY14" fmla="*/ 0 h 5027349"/>
              <a:gd name="connsiteX15" fmla="*/ 4426960 w 6781602"/>
              <a:gd name="connsiteY15" fmla="*/ 218128 h 5027349"/>
              <a:gd name="connsiteX16" fmla="*/ 5631113 w 6781602"/>
              <a:gd name="connsiteY16" fmla="*/ 2300740 h 5027349"/>
              <a:gd name="connsiteX17" fmla="*/ 5631113 w 6781602"/>
              <a:gd name="connsiteY17" fmla="*/ 2726611 h 5027349"/>
              <a:gd name="connsiteX18" fmla="*/ 5184003 w 6781602"/>
              <a:gd name="connsiteY18" fmla="*/ 3499898 h 5027349"/>
              <a:gd name="connsiteX19" fmla="*/ 5179849 w 6781602"/>
              <a:gd name="connsiteY19" fmla="*/ 3507081 h 5027349"/>
              <a:gd name="connsiteX20" fmla="*/ 5161054 w 6781602"/>
              <a:gd name="connsiteY20" fmla="*/ 3493907 h 5027349"/>
              <a:gd name="connsiteX21" fmla="*/ 5074850 w 6781602"/>
              <a:gd name="connsiteY21" fmla="*/ 3469060 h 5027349"/>
              <a:gd name="connsiteX22" fmla="*/ 4002084 w 6781602"/>
              <a:gd name="connsiteY22" fmla="*/ 3469060 h 5027349"/>
              <a:gd name="connsiteX23" fmla="*/ 3848833 w 6781602"/>
              <a:gd name="connsiteY23" fmla="*/ 3554248 h 5027349"/>
              <a:gd name="connsiteX24" fmla="*/ 3312449 w 6781602"/>
              <a:gd name="connsiteY24" fmla="*/ 4472382 h 5027349"/>
              <a:gd name="connsiteX25" fmla="*/ 3312449 w 6781602"/>
              <a:gd name="connsiteY25" fmla="*/ 4649068 h 5027349"/>
              <a:gd name="connsiteX26" fmla="*/ 3486748 w 6781602"/>
              <a:gd name="connsiteY26" fmla="*/ 4947416 h 5027349"/>
              <a:gd name="connsiteX27" fmla="*/ 3533445 w 6781602"/>
              <a:gd name="connsiteY27" fmla="*/ 5027349 h 5027349"/>
              <a:gd name="connsiteX28" fmla="*/ 3462401 w 6781602"/>
              <a:gd name="connsiteY28" fmla="*/ 5027349 h 5027349"/>
              <a:gd name="connsiteX29" fmla="*/ 1638118 w 6781602"/>
              <a:gd name="connsiteY29" fmla="*/ 5027349 h 5027349"/>
              <a:gd name="connsiteX30" fmla="*/ 1268010 w 6781602"/>
              <a:gd name="connsiteY30" fmla="*/ 4809219 h 5027349"/>
              <a:gd name="connsiteX31" fmla="*/ 58645 w 6781602"/>
              <a:gd name="connsiteY31" fmla="*/ 2726611 h 5027349"/>
              <a:gd name="connsiteX32" fmla="*/ 58645 w 6781602"/>
              <a:gd name="connsiteY32" fmla="*/ 2300740 h 5027349"/>
              <a:gd name="connsiteX33" fmla="*/ 1268010 w 6781602"/>
              <a:gd name="connsiteY33" fmla="*/ 218128 h 5027349"/>
              <a:gd name="connsiteX34" fmla="*/ 1638118 w 6781602"/>
              <a:gd name="connsiteY34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781602" h="5027349">
                <a:moveTo>
                  <a:pt x="5796655" y="1003496"/>
                </a:moveTo>
                <a:cubicBezTo>
                  <a:pt x="5796655" y="1003496"/>
                  <a:pt x="5796655" y="1003496"/>
                  <a:pt x="6383378" y="1003496"/>
                </a:cubicBezTo>
                <a:cubicBezTo>
                  <a:pt x="6421395" y="1003496"/>
                  <a:pt x="6455609" y="1023697"/>
                  <a:pt x="6474618" y="1056522"/>
                </a:cubicBezTo>
                <a:cubicBezTo>
                  <a:pt x="6474618" y="1056522"/>
                  <a:pt x="6474618" y="1056522"/>
                  <a:pt x="6767346" y="1562802"/>
                </a:cubicBezTo>
                <a:cubicBezTo>
                  <a:pt x="6786354" y="1594366"/>
                  <a:pt x="6786354" y="1634767"/>
                  <a:pt x="6767346" y="1666330"/>
                </a:cubicBezTo>
                <a:cubicBezTo>
                  <a:pt x="6767346" y="1666330"/>
                  <a:pt x="6767346" y="1666330"/>
                  <a:pt x="6474618" y="2172610"/>
                </a:cubicBezTo>
                <a:cubicBezTo>
                  <a:pt x="6455609" y="2205437"/>
                  <a:pt x="6421395" y="2225637"/>
                  <a:pt x="6383378" y="2225637"/>
                </a:cubicBezTo>
                <a:cubicBezTo>
                  <a:pt x="6383378" y="2225637"/>
                  <a:pt x="6383378" y="2225637"/>
                  <a:pt x="5796655" y="2225637"/>
                </a:cubicBezTo>
                <a:cubicBezTo>
                  <a:pt x="5759904" y="2225637"/>
                  <a:pt x="5724423" y="2205437"/>
                  <a:pt x="5706680" y="2172610"/>
                </a:cubicBezTo>
                <a:cubicBezTo>
                  <a:pt x="5706680" y="2172610"/>
                  <a:pt x="5706680" y="2172610"/>
                  <a:pt x="5412686" y="1666330"/>
                </a:cubicBezTo>
                <a:cubicBezTo>
                  <a:pt x="5393677" y="1634767"/>
                  <a:pt x="5393677" y="1594366"/>
                  <a:pt x="5412686" y="1562802"/>
                </a:cubicBezTo>
                <a:cubicBezTo>
                  <a:pt x="5412686" y="1562802"/>
                  <a:pt x="5412686" y="1562802"/>
                  <a:pt x="5706680" y="1056522"/>
                </a:cubicBezTo>
                <a:cubicBezTo>
                  <a:pt x="5724423" y="1023697"/>
                  <a:pt x="5759904" y="1003496"/>
                  <a:pt x="5796655" y="1003496"/>
                </a:cubicBezTo>
                <a:close/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61A9F-00D7-AB82-0C68-D379F05F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9" y="1371600"/>
            <a:ext cx="3573440" cy="1180532"/>
          </a:xfrm>
        </p:spPr>
        <p:txBody>
          <a:bodyPr anchor="b">
            <a:normAutofit/>
          </a:bodyPr>
          <a:lstStyle/>
          <a:p>
            <a:r>
              <a:rPr lang="ru-RU" sz="3600" dirty="0">
                <a:solidFill>
                  <a:srgbClr val="00B0F0"/>
                </a:solidFill>
              </a:rPr>
              <a:t>Параметры вируса</a:t>
            </a:r>
            <a:endParaRPr lang="ru-RU" sz="3300" dirty="0">
              <a:solidFill>
                <a:srgbClr val="00B0F0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39ACF1-0B80-513A-8C5C-65992543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858" y="2621191"/>
            <a:ext cx="3894161" cy="2618930"/>
          </a:xfrm>
        </p:spPr>
        <p:txBody>
          <a:bodyPr anchor="t">
            <a:norm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Наименование</a:t>
            </a:r>
          </a:p>
          <a:p>
            <a:r>
              <a:rPr lang="ru-RU" sz="1800" dirty="0">
                <a:solidFill>
                  <a:schemeClr val="bg1"/>
                </a:solidFill>
              </a:rPr>
              <a:t>Заразность</a:t>
            </a:r>
          </a:p>
          <a:p>
            <a:r>
              <a:rPr lang="ru-RU" sz="1800" dirty="0">
                <a:solidFill>
                  <a:schemeClr val="bg1"/>
                </a:solidFill>
              </a:rPr>
              <a:t>Инкубационный период</a:t>
            </a:r>
          </a:p>
          <a:p>
            <a:r>
              <a:rPr lang="ru-RU" sz="1800" dirty="0">
                <a:solidFill>
                  <a:schemeClr val="bg1"/>
                </a:solidFill>
              </a:rPr>
              <a:t>Смертность</a:t>
            </a:r>
          </a:p>
          <a:p>
            <a:r>
              <a:rPr lang="ru-RU" sz="1800" dirty="0">
                <a:solidFill>
                  <a:schemeClr val="bg1"/>
                </a:solidFill>
              </a:rPr>
              <a:t>Время болезни</a:t>
            </a:r>
          </a:p>
          <a:p>
            <a:r>
              <a:rPr lang="ru-RU" sz="1800" dirty="0">
                <a:solidFill>
                  <a:schemeClr val="bg1"/>
                </a:solidFill>
              </a:rPr>
              <a:t>Зона поражения</a:t>
            </a:r>
          </a:p>
          <a:p>
            <a:r>
              <a:rPr lang="ru-RU" sz="1800" dirty="0">
                <a:solidFill>
                  <a:schemeClr val="bg1"/>
                </a:solidFill>
              </a:rPr>
              <a:t>Срок иммунитета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018" y="43085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Рисунок 4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5A2B10C5-70FF-6030-9FB7-C32C210A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76" r="-4" b="-4"/>
          <a:stretch/>
        </p:blipFill>
        <p:spPr>
          <a:xfrm>
            <a:off x="4090298" y="4418543"/>
            <a:ext cx="2278184" cy="1963430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B4CB7F-0A4E-26E2-D09E-66E93396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4911" y="972128"/>
            <a:ext cx="798934" cy="798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878E6-626B-428E-026D-94E4BDB450C8}"/>
              </a:ext>
            </a:extLst>
          </p:cNvPr>
          <p:cNvSpPr txBox="1"/>
          <p:nvPr/>
        </p:nvSpPr>
        <p:spPr>
          <a:xfrm>
            <a:off x="6599500" y="5717737"/>
            <a:ext cx="274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>
                <a:solidFill>
                  <a:srgbClr val="D9D9D9"/>
                </a:solidFill>
              </a:rPr>
              <a:t>Параметры вируса задаются при старте игры</a:t>
            </a:r>
          </a:p>
        </p:txBody>
      </p:sp>
    </p:spTree>
    <p:extLst>
      <p:ext uri="{BB962C8B-B14F-4D97-AF65-F5344CB8AC3E}">
        <p14:creationId xmlns:p14="http://schemas.microsoft.com/office/powerpoint/2010/main" val="110296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9EC8C2-D859-E7C3-3F76-3DF72933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3" b="6792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53278EF-7501-46E0-BC6F-CA63EF67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0" y="839535"/>
            <a:ext cx="6781602" cy="5027349"/>
          </a:xfrm>
          <a:custGeom>
            <a:avLst/>
            <a:gdLst>
              <a:gd name="connsiteX0" fmla="*/ 5796655 w 6781602"/>
              <a:gd name="connsiteY0" fmla="*/ 1003496 h 5027349"/>
              <a:gd name="connsiteX1" fmla="*/ 6383378 w 6781602"/>
              <a:gd name="connsiteY1" fmla="*/ 1003496 h 5027349"/>
              <a:gd name="connsiteX2" fmla="*/ 6474618 w 6781602"/>
              <a:gd name="connsiteY2" fmla="*/ 1056522 h 5027349"/>
              <a:gd name="connsiteX3" fmla="*/ 6767346 w 6781602"/>
              <a:gd name="connsiteY3" fmla="*/ 1562802 h 5027349"/>
              <a:gd name="connsiteX4" fmla="*/ 6767346 w 6781602"/>
              <a:gd name="connsiteY4" fmla="*/ 1666330 h 5027349"/>
              <a:gd name="connsiteX5" fmla="*/ 6474618 w 6781602"/>
              <a:gd name="connsiteY5" fmla="*/ 2172610 h 5027349"/>
              <a:gd name="connsiteX6" fmla="*/ 6383378 w 6781602"/>
              <a:gd name="connsiteY6" fmla="*/ 2225637 h 5027349"/>
              <a:gd name="connsiteX7" fmla="*/ 5796655 w 6781602"/>
              <a:gd name="connsiteY7" fmla="*/ 2225637 h 5027349"/>
              <a:gd name="connsiteX8" fmla="*/ 5706680 w 6781602"/>
              <a:gd name="connsiteY8" fmla="*/ 2172610 h 5027349"/>
              <a:gd name="connsiteX9" fmla="*/ 5412686 w 6781602"/>
              <a:gd name="connsiteY9" fmla="*/ 1666330 h 5027349"/>
              <a:gd name="connsiteX10" fmla="*/ 5412686 w 6781602"/>
              <a:gd name="connsiteY10" fmla="*/ 1562802 h 5027349"/>
              <a:gd name="connsiteX11" fmla="*/ 5706680 w 6781602"/>
              <a:gd name="connsiteY11" fmla="*/ 1056522 h 5027349"/>
              <a:gd name="connsiteX12" fmla="*/ 5796655 w 6781602"/>
              <a:gd name="connsiteY12" fmla="*/ 1003496 h 5027349"/>
              <a:gd name="connsiteX13" fmla="*/ 1638118 w 6781602"/>
              <a:gd name="connsiteY13" fmla="*/ 0 h 5027349"/>
              <a:gd name="connsiteX14" fmla="*/ 4051638 w 6781602"/>
              <a:gd name="connsiteY14" fmla="*/ 0 h 5027349"/>
              <a:gd name="connsiteX15" fmla="*/ 4426960 w 6781602"/>
              <a:gd name="connsiteY15" fmla="*/ 218128 h 5027349"/>
              <a:gd name="connsiteX16" fmla="*/ 5631113 w 6781602"/>
              <a:gd name="connsiteY16" fmla="*/ 2300740 h 5027349"/>
              <a:gd name="connsiteX17" fmla="*/ 5631113 w 6781602"/>
              <a:gd name="connsiteY17" fmla="*/ 2726611 h 5027349"/>
              <a:gd name="connsiteX18" fmla="*/ 5184003 w 6781602"/>
              <a:gd name="connsiteY18" fmla="*/ 3499898 h 5027349"/>
              <a:gd name="connsiteX19" fmla="*/ 5179849 w 6781602"/>
              <a:gd name="connsiteY19" fmla="*/ 3507081 h 5027349"/>
              <a:gd name="connsiteX20" fmla="*/ 5161054 w 6781602"/>
              <a:gd name="connsiteY20" fmla="*/ 3493907 h 5027349"/>
              <a:gd name="connsiteX21" fmla="*/ 5074850 w 6781602"/>
              <a:gd name="connsiteY21" fmla="*/ 3469060 h 5027349"/>
              <a:gd name="connsiteX22" fmla="*/ 4002084 w 6781602"/>
              <a:gd name="connsiteY22" fmla="*/ 3469060 h 5027349"/>
              <a:gd name="connsiteX23" fmla="*/ 3848833 w 6781602"/>
              <a:gd name="connsiteY23" fmla="*/ 3554248 h 5027349"/>
              <a:gd name="connsiteX24" fmla="*/ 3312449 w 6781602"/>
              <a:gd name="connsiteY24" fmla="*/ 4472382 h 5027349"/>
              <a:gd name="connsiteX25" fmla="*/ 3312449 w 6781602"/>
              <a:gd name="connsiteY25" fmla="*/ 4649068 h 5027349"/>
              <a:gd name="connsiteX26" fmla="*/ 3486748 w 6781602"/>
              <a:gd name="connsiteY26" fmla="*/ 4947416 h 5027349"/>
              <a:gd name="connsiteX27" fmla="*/ 3533445 w 6781602"/>
              <a:gd name="connsiteY27" fmla="*/ 5027349 h 5027349"/>
              <a:gd name="connsiteX28" fmla="*/ 3462401 w 6781602"/>
              <a:gd name="connsiteY28" fmla="*/ 5027349 h 5027349"/>
              <a:gd name="connsiteX29" fmla="*/ 1638118 w 6781602"/>
              <a:gd name="connsiteY29" fmla="*/ 5027349 h 5027349"/>
              <a:gd name="connsiteX30" fmla="*/ 1268010 w 6781602"/>
              <a:gd name="connsiteY30" fmla="*/ 4809219 h 5027349"/>
              <a:gd name="connsiteX31" fmla="*/ 58645 w 6781602"/>
              <a:gd name="connsiteY31" fmla="*/ 2726611 h 5027349"/>
              <a:gd name="connsiteX32" fmla="*/ 58645 w 6781602"/>
              <a:gd name="connsiteY32" fmla="*/ 2300740 h 5027349"/>
              <a:gd name="connsiteX33" fmla="*/ 1268010 w 6781602"/>
              <a:gd name="connsiteY33" fmla="*/ 218128 h 5027349"/>
              <a:gd name="connsiteX34" fmla="*/ 1638118 w 6781602"/>
              <a:gd name="connsiteY34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781602" h="5027349">
                <a:moveTo>
                  <a:pt x="5796655" y="1003496"/>
                </a:moveTo>
                <a:cubicBezTo>
                  <a:pt x="5796655" y="1003496"/>
                  <a:pt x="5796655" y="1003496"/>
                  <a:pt x="6383378" y="1003496"/>
                </a:cubicBezTo>
                <a:cubicBezTo>
                  <a:pt x="6421395" y="1003496"/>
                  <a:pt x="6455609" y="1023697"/>
                  <a:pt x="6474618" y="1056522"/>
                </a:cubicBezTo>
                <a:cubicBezTo>
                  <a:pt x="6474618" y="1056522"/>
                  <a:pt x="6474618" y="1056522"/>
                  <a:pt x="6767346" y="1562802"/>
                </a:cubicBezTo>
                <a:cubicBezTo>
                  <a:pt x="6786354" y="1594366"/>
                  <a:pt x="6786354" y="1634767"/>
                  <a:pt x="6767346" y="1666330"/>
                </a:cubicBezTo>
                <a:cubicBezTo>
                  <a:pt x="6767346" y="1666330"/>
                  <a:pt x="6767346" y="1666330"/>
                  <a:pt x="6474618" y="2172610"/>
                </a:cubicBezTo>
                <a:cubicBezTo>
                  <a:pt x="6455609" y="2205437"/>
                  <a:pt x="6421395" y="2225637"/>
                  <a:pt x="6383378" y="2225637"/>
                </a:cubicBezTo>
                <a:cubicBezTo>
                  <a:pt x="6383378" y="2225637"/>
                  <a:pt x="6383378" y="2225637"/>
                  <a:pt x="5796655" y="2225637"/>
                </a:cubicBezTo>
                <a:cubicBezTo>
                  <a:pt x="5759904" y="2225637"/>
                  <a:pt x="5724423" y="2205437"/>
                  <a:pt x="5706680" y="2172610"/>
                </a:cubicBezTo>
                <a:cubicBezTo>
                  <a:pt x="5706680" y="2172610"/>
                  <a:pt x="5706680" y="2172610"/>
                  <a:pt x="5412686" y="1666330"/>
                </a:cubicBezTo>
                <a:cubicBezTo>
                  <a:pt x="5393677" y="1634767"/>
                  <a:pt x="5393677" y="1594366"/>
                  <a:pt x="5412686" y="1562802"/>
                </a:cubicBezTo>
                <a:cubicBezTo>
                  <a:pt x="5412686" y="1562802"/>
                  <a:pt x="5412686" y="1562802"/>
                  <a:pt x="5706680" y="1056522"/>
                </a:cubicBezTo>
                <a:cubicBezTo>
                  <a:pt x="5724423" y="1023697"/>
                  <a:pt x="5759904" y="1003496"/>
                  <a:pt x="5796655" y="1003496"/>
                </a:cubicBezTo>
                <a:close/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61A9F-00D7-AB82-0C68-D379F05F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9" y="1371600"/>
            <a:ext cx="3573440" cy="1180532"/>
          </a:xfrm>
        </p:spPr>
        <p:txBody>
          <a:bodyPr anchor="b">
            <a:normAutofit/>
          </a:bodyPr>
          <a:lstStyle/>
          <a:p>
            <a:r>
              <a:rPr lang="ru-RU" sz="3300" dirty="0">
                <a:solidFill>
                  <a:srgbClr val="00B0F0"/>
                </a:solidFill>
              </a:rPr>
              <a:t>Средства борьбы с вирусом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39ACF1-0B80-513A-8C5C-65992543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858" y="2621191"/>
            <a:ext cx="3894161" cy="1943985"/>
          </a:xfrm>
        </p:spPr>
        <p:txBody>
          <a:bodyPr anchor="t">
            <a:normAutofit fontScale="92500" lnSpcReduction="20000"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Врачи</a:t>
            </a:r>
          </a:p>
          <a:p>
            <a:r>
              <a:rPr lang="ru-RU" sz="1800" dirty="0">
                <a:solidFill>
                  <a:schemeClr val="bg1"/>
                </a:solidFill>
              </a:rPr>
              <a:t>Больницы</a:t>
            </a:r>
          </a:p>
          <a:p>
            <a:r>
              <a:rPr lang="ru-RU" sz="1800" dirty="0">
                <a:solidFill>
                  <a:schemeClr val="bg1"/>
                </a:solidFill>
              </a:rPr>
              <a:t>Вакцины</a:t>
            </a:r>
          </a:p>
          <a:p>
            <a:r>
              <a:rPr lang="ru-RU" sz="1800" dirty="0">
                <a:solidFill>
                  <a:schemeClr val="bg1"/>
                </a:solidFill>
              </a:rPr>
              <a:t>Маски, респираторы</a:t>
            </a:r>
          </a:p>
          <a:p>
            <a:r>
              <a:rPr lang="ru-RU" sz="1800" dirty="0">
                <a:solidFill>
                  <a:schemeClr val="bg1"/>
                </a:solidFill>
              </a:rPr>
              <a:t>Карантин</a:t>
            </a:r>
          </a:p>
          <a:p>
            <a:r>
              <a:rPr lang="ru-RU" sz="1800" dirty="0">
                <a:solidFill>
                  <a:schemeClr val="bg1"/>
                </a:solidFill>
              </a:rPr>
              <a:t>Аэропорт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018" y="43085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Рисунок 4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5A2B10C5-70FF-6030-9FB7-C32C210A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76" r="-4" b="-4"/>
          <a:stretch/>
        </p:blipFill>
        <p:spPr>
          <a:xfrm>
            <a:off x="4090298" y="4418543"/>
            <a:ext cx="2278184" cy="1963430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EED15D-B906-A61A-DB1F-0D4B381A30E6}"/>
              </a:ext>
            </a:extLst>
          </p:cNvPr>
          <p:cNvSpPr txBox="1"/>
          <p:nvPr/>
        </p:nvSpPr>
        <p:spPr>
          <a:xfrm>
            <a:off x="7052553" y="2662070"/>
            <a:ext cx="4951379" cy="2466915"/>
          </a:xfrm>
          <a:prstGeom prst="octagon">
            <a:avLst/>
          </a:prstGeom>
          <a:solidFill>
            <a:srgbClr val="0A3669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Средства борьбы с вирусом имеют определенную </a:t>
            </a:r>
            <a:r>
              <a:rPr lang="ru-RU" dirty="0">
                <a:solidFill>
                  <a:srgbClr val="00B0F0"/>
                </a:solidFill>
              </a:rPr>
              <a:t>стоимость</a:t>
            </a:r>
            <a:r>
              <a:rPr lang="ru-RU" dirty="0">
                <a:solidFill>
                  <a:schemeClr val="bg1"/>
                </a:solidFill>
              </a:rPr>
              <a:t>. Их можно приобретать на средства, полученные от движения, имитирующего экономическое функционирование членов популяции.</a:t>
            </a:r>
          </a:p>
        </p:txBody>
      </p:sp>
    </p:spTree>
    <p:extLst>
      <p:ext uri="{BB962C8B-B14F-4D97-AF65-F5344CB8AC3E}">
        <p14:creationId xmlns:p14="http://schemas.microsoft.com/office/powerpoint/2010/main" val="88111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E06279-7197-E9AA-8A2E-28370F7CE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703" b="679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3B82560-8770-C1C6-F4B2-20C65D547A8F}"/>
              </a:ext>
            </a:extLst>
          </p:cNvPr>
          <p:cNvSpPr txBox="1">
            <a:spLocks/>
          </p:cNvSpPr>
          <p:nvPr/>
        </p:nvSpPr>
        <p:spPr>
          <a:xfrm>
            <a:off x="745235" y="26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0B0F0"/>
                </a:solidFill>
              </a:rPr>
              <a:t>Игровой процесс</a:t>
            </a:r>
          </a:p>
        </p:txBody>
      </p:sp>
      <p:pic>
        <p:nvPicPr>
          <p:cNvPr id="10" name="Объект 6">
            <a:extLst>
              <a:ext uri="{FF2B5EF4-FFF2-40B4-BE49-F238E27FC236}">
                <a16:creationId xmlns:a16="http://schemas.microsoft.com/office/drawing/2014/main" id="{8C89994D-CD6C-1BBE-2A24-85302D80C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04" y="1585878"/>
            <a:ext cx="2088300" cy="15950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5FE2A3-C51C-5E3B-EF5E-83DB64A91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25" y="3581703"/>
            <a:ext cx="3114749" cy="28755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C4A686-0961-5626-72AF-43F3C0E8E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667" y="1585877"/>
            <a:ext cx="2088300" cy="15950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194FEA-CAB3-ADDE-DC00-906B0CA48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187" y="1585876"/>
            <a:ext cx="2298970" cy="1595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C59572-0542-259E-D019-B70AC8D916EB}"/>
              </a:ext>
            </a:extLst>
          </p:cNvPr>
          <p:cNvSpPr txBox="1"/>
          <p:nvPr/>
        </p:nvSpPr>
        <p:spPr>
          <a:xfrm>
            <a:off x="1690198" y="3978613"/>
            <a:ext cx="312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Запуск игры  – настройка параметров вируса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5B7C5-4866-6F87-5E3B-EAB7EAAFA95C}"/>
              </a:ext>
            </a:extLst>
          </p:cNvPr>
          <p:cNvSpPr txBox="1"/>
          <p:nvPr/>
        </p:nvSpPr>
        <p:spPr>
          <a:xfrm>
            <a:off x="9513651" y="3378448"/>
            <a:ext cx="2178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>
                <a:solidFill>
                  <a:srgbClr val="D9D9D9"/>
                </a:solidFill>
              </a:rPr>
              <a:t>Для авторизации игроков и истории его игр  используется БД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F867BB5-4491-5C60-3163-495721B95230}"/>
              </a:ext>
            </a:extLst>
          </p:cNvPr>
          <p:cNvSpPr/>
          <p:nvPr/>
        </p:nvSpPr>
        <p:spPr>
          <a:xfrm>
            <a:off x="8443609" y="1926077"/>
            <a:ext cx="1070042" cy="194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56BCA6E3-A4A1-3F8A-0596-3657D3D3AF79}"/>
              </a:ext>
            </a:extLst>
          </p:cNvPr>
          <p:cNvCxnSpPr>
            <a:cxnSpLocks/>
          </p:cNvCxnSpPr>
          <p:nvPr/>
        </p:nvCxnSpPr>
        <p:spPr>
          <a:xfrm flipH="1">
            <a:off x="6760723" y="2120630"/>
            <a:ext cx="1605064" cy="18293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1C35FCDA-9992-A1FC-7FC6-D8930E0AB6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801" r="-4" b="-4"/>
          <a:stretch/>
        </p:blipFill>
        <p:spPr>
          <a:xfrm>
            <a:off x="198481" y="222513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3231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E06279-7197-E9AA-8A2E-28370F7CE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703" b="679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компьютер, ноутбук, клавиатура&#10;&#10;Автоматически созданное описание">
            <a:extLst>
              <a:ext uri="{FF2B5EF4-FFF2-40B4-BE49-F238E27FC236}">
                <a16:creationId xmlns:a16="http://schemas.microsoft.com/office/drawing/2014/main" id="{9EAE1D2B-B727-222F-5C31-48661FD6D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03" y="1908685"/>
            <a:ext cx="5552392" cy="312322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3B82560-8770-C1C6-F4B2-20C65D547A8F}"/>
              </a:ext>
            </a:extLst>
          </p:cNvPr>
          <p:cNvSpPr txBox="1">
            <a:spLocks/>
          </p:cNvSpPr>
          <p:nvPr/>
        </p:nvSpPr>
        <p:spPr>
          <a:xfrm>
            <a:off x="745235" y="26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0B0F0"/>
                </a:solidFill>
              </a:rPr>
              <a:t>Игровой процесс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59572-0542-259E-D019-B70AC8D916EB}"/>
              </a:ext>
            </a:extLst>
          </p:cNvPr>
          <p:cNvSpPr txBox="1"/>
          <p:nvPr/>
        </p:nvSpPr>
        <p:spPr>
          <a:xfrm>
            <a:off x="3019570" y="1351585"/>
            <a:ext cx="596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Для имитации распространения вируса использована геометрическая форма КРУГ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5B0F0-2B5B-A7C7-FAB9-5504391ED771}"/>
              </a:ext>
            </a:extLst>
          </p:cNvPr>
          <p:cNvSpPr txBox="1"/>
          <p:nvPr/>
        </p:nvSpPr>
        <p:spPr>
          <a:xfrm>
            <a:off x="515566" y="1998271"/>
            <a:ext cx="49124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dirty="0">
              <a:solidFill>
                <a:srgbClr val="D9D9D9"/>
              </a:solidFill>
            </a:endParaRPr>
          </a:p>
          <a:p>
            <a:r>
              <a:rPr lang="ru-RU" i="1" dirty="0"/>
              <a:t>Здоровый человек</a:t>
            </a:r>
          </a:p>
          <a:p>
            <a:r>
              <a:rPr lang="ru-RU" i="1" dirty="0"/>
              <a:t>Зараженный человек</a:t>
            </a:r>
          </a:p>
          <a:p>
            <a:r>
              <a:rPr lang="ru-RU" i="1" dirty="0"/>
              <a:t>Врач</a:t>
            </a:r>
          </a:p>
          <a:p>
            <a:r>
              <a:rPr lang="ru-RU" i="1" dirty="0"/>
              <a:t>Человек – носитель вируса</a:t>
            </a:r>
          </a:p>
          <a:p>
            <a:r>
              <a:rPr lang="ru-RU" i="1" dirty="0"/>
              <a:t>Вакцинированный человек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50F2768-3C0E-D2FE-D731-ECABD41112BC}"/>
              </a:ext>
            </a:extLst>
          </p:cNvPr>
          <p:cNvSpPr/>
          <p:nvPr/>
        </p:nvSpPr>
        <p:spPr>
          <a:xfrm>
            <a:off x="301557" y="2424192"/>
            <a:ext cx="145915" cy="1459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6386A9E-16A1-0841-8C3E-B8FC154153EE}"/>
              </a:ext>
            </a:extLst>
          </p:cNvPr>
          <p:cNvSpPr/>
          <p:nvPr/>
        </p:nvSpPr>
        <p:spPr>
          <a:xfrm>
            <a:off x="301556" y="2648914"/>
            <a:ext cx="145915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35D85AA-3932-ECB7-A1AC-82FBF4073153}"/>
              </a:ext>
            </a:extLst>
          </p:cNvPr>
          <p:cNvSpPr/>
          <p:nvPr/>
        </p:nvSpPr>
        <p:spPr>
          <a:xfrm>
            <a:off x="301556" y="2941058"/>
            <a:ext cx="145915" cy="14591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D88939E-6078-3E07-2E05-2045E035A897}"/>
              </a:ext>
            </a:extLst>
          </p:cNvPr>
          <p:cNvSpPr/>
          <p:nvPr/>
        </p:nvSpPr>
        <p:spPr>
          <a:xfrm>
            <a:off x="301555" y="3199491"/>
            <a:ext cx="145915" cy="1459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241C3B4-ECCE-BF22-FE0A-E0250C3391C2}"/>
              </a:ext>
            </a:extLst>
          </p:cNvPr>
          <p:cNvSpPr/>
          <p:nvPr/>
        </p:nvSpPr>
        <p:spPr>
          <a:xfrm>
            <a:off x="301554" y="3439637"/>
            <a:ext cx="145915" cy="1459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361EF-0A51-71B5-A44D-423721AA82A6}"/>
              </a:ext>
            </a:extLst>
          </p:cNvPr>
          <p:cNvSpPr txBox="1"/>
          <p:nvPr/>
        </p:nvSpPr>
        <p:spPr>
          <a:xfrm>
            <a:off x="9896566" y="1962527"/>
            <a:ext cx="2579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Информационная панель о состоянии популяции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FFD31-8296-1957-8380-BBEE5806ADF6}"/>
              </a:ext>
            </a:extLst>
          </p:cNvPr>
          <p:cNvSpPr txBox="1"/>
          <p:nvPr/>
        </p:nvSpPr>
        <p:spPr>
          <a:xfrm>
            <a:off x="1959176" y="1641145"/>
            <a:ext cx="200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Аэропорт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FD6532-10F3-97BB-D0B8-205BA9217940}"/>
              </a:ext>
            </a:extLst>
          </p:cNvPr>
          <p:cNvSpPr txBox="1"/>
          <p:nvPr/>
        </p:nvSpPr>
        <p:spPr>
          <a:xfrm>
            <a:off x="3451744" y="5493925"/>
            <a:ext cx="224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вакцины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3ECAB1F-1C19-C55A-27B8-FD704B4BD23C}"/>
              </a:ext>
            </a:extLst>
          </p:cNvPr>
          <p:cNvSpPr/>
          <p:nvPr/>
        </p:nvSpPr>
        <p:spPr>
          <a:xfrm>
            <a:off x="7085890" y="1968580"/>
            <a:ext cx="1562156" cy="1884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AE02E-D598-A416-0F4D-6AB017EEB41B}"/>
              </a:ext>
            </a:extLst>
          </p:cNvPr>
          <p:cNvSpPr txBox="1"/>
          <p:nvPr/>
        </p:nvSpPr>
        <p:spPr>
          <a:xfrm>
            <a:off x="9311020" y="4137922"/>
            <a:ext cx="1919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Управление скоростью перемещения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B8E11A0-C215-61B9-75DA-29CD61F6AEBD}"/>
              </a:ext>
            </a:extLst>
          </p:cNvPr>
          <p:cNvCxnSpPr/>
          <p:nvPr/>
        </p:nvCxnSpPr>
        <p:spPr>
          <a:xfrm flipH="1" flipV="1">
            <a:off x="8808693" y="3657288"/>
            <a:ext cx="509745" cy="5668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E1BB80C-47B8-7486-8B9B-38516DBFE2B5}"/>
              </a:ext>
            </a:extLst>
          </p:cNvPr>
          <p:cNvCxnSpPr>
            <a:cxnSpLocks/>
          </p:cNvCxnSpPr>
          <p:nvPr/>
        </p:nvCxnSpPr>
        <p:spPr>
          <a:xfrm flipH="1" flipV="1">
            <a:off x="8776949" y="2023037"/>
            <a:ext cx="1090060" cy="134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870786EE-229D-217E-8A56-B04EFD77B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01" r="-4" b="-4"/>
          <a:stretch/>
        </p:blipFill>
        <p:spPr>
          <a:xfrm>
            <a:off x="290733" y="247415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A98252F-6C59-6F56-7B23-82E6606335B2}"/>
              </a:ext>
            </a:extLst>
          </p:cNvPr>
          <p:cNvCxnSpPr>
            <a:cxnSpLocks/>
          </p:cNvCxnSpPr>
          <p:nvPr/>
        </p:nvCxnSpPr>
        <p:spPr>
          <a:xfrm flipV="1">
            <a:off x="4450079" y="4863754"/>
            <a:ext cx="0" cy="6799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0174EBC3-291B-B25F-79E4-1E144D23929D}"/>
              </a:ext>
            </a:extLst>
          </p:cNvPr>
          <p:cNvCxnSpPr>
            <a:cxnSpLocks/>
          </p:cNvCxnSpPr>
          <p:nvPr/>
        </p:nvCxnSpPr>
        <p:spPr>
          <a:xfrm>
            <a:off x="3019570" y="1841491"/>
            <a:ext cx="465658" cy="2213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34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820B48-C170-083F-EA4E-88C1A8279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10" b="6799"/>
          <a:stretch/>
        </p:blipFill>
        <p:spPr>
          <a:xfrm>
            <a:off x="-1504" y="1"/>
            <a:ext cx="12191980" cy="685799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4038DB-CE4D-D04E-8274-5F2D5538C13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1">
              <a:alpha val="5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компьютер, ноутбук, клавиатура&#10;&#10;Автоматически созданное описание">
            <a:extLst>
              <a:ext uri="{FF2B5EF4-FFF2-40B4-BE49-F238E27FC236}">
                <a16:creationId xmlns:a16="http://schemas.microsoft.com/office/drawing/2014/main" id="{46EA9AC7-4CC8-D5BB-7AE7-FC9AD9C79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51" b="38275"/>
          <a:stretch/>
        </p:blipFill>
        <p:spPr>
          <a:xfrm>
            <a:off x="4665424" y="1498190"/>
            <a:ext cx="2177538" cy="489390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D781D2-0ED4-1C40-3F25-EEF6DFDDE4B7}"/>
              </a:ext>
            </a:extLst>
          </p:cNvPr>
          <p:cNvSpPr txBox="1">
            <a:spLocks/>
          </p:cNvSpPr>
          <p:nvPr/>
        </p:nvSpPr>
        <p:spPr>
          <a:xfrm>
            <a:off x="745235" y="26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rgbClr val="00B0F0"/>
                </a:solidFill>
              </a:rPr>
              <a:t>Игровой процесс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6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9EC8C2-D859-E7C3-3F76-3DF72933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703" b="67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61A9F-00D7-AB82-0C68-D379F05F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0B0F0"/>
                </a:solidFill>
              </a:rPr>
              <a:t>Реализация</a:t>
            </a:r>
            <a:r>
              <a:rPr lang="ru-RU" sz="4000" dirty="0"/>
              <a:t> </a:t>
            </a:r>
            <a:r>
              <a:rPr lang="ru-RU" sz="4000" dirty="0">
                <a:solidFill>
                  <a:srgbClr val="00B0F0"/>
                </a:solidFill>
              </a:rPr>
              <a:t>игры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261388EF-B4CE-4326-979A-2F53CED60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327777" y="343104"/>
            <a:ext cx="975050" cy="84050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Рисунок 4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5A2B10C5-70FF-6030-9FB7-C32C210A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01" r="-4" b="-4"/>
          <a:stretch/>
        </p:blipFill>
        <p:spPr>
          <a:xfrm>
            <a:off x="443660" y="832340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42" name="Freeform 5">
            <a:extLst>
              <a:ext uri="{FF2B5EF4-FFF2-40B4-BE49-F238E27FC236}">
                <a16:creationId xmlns:a16="http://schemas.microsoft.com/office/drawing/2014/main" id="{1D917FAD-3240-4D3F-91A0-9571F75DC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769451" y="970414"/>
            <a:ext cx="616956" cy="53182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19BD4D-3689-B94F-CC32-EFD9988AD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659" y="23760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B0F0"/>
                </a:solidFill>
              </a:rPr>
              <a:t>Класс</a:t>
            </a:r>
            <a:r>
              <a:rPr lang="ru-RU" dirty="0"/>
              <a:t> </a:t>
            </a:r>
            <a:r>
              <a:rPr lang="en-US" dirty="0">
                <a:solidFill>
                  <a:srgbClr val="00B0F0"/>
                </a:solidFill>
              </a:rPr>
              <a:t>Virus</a:t>
            </a:r>
            <a:r>
              <a:rPr lang="en-US" dirty="0"/>
              <a:t>                                                                </a:t>
            </a:r>
            <a:r>
              <a:rPr lang="ru-RU" dirty="0">
                <a:solidFill>
                  <a:srgbClr val="00B0F0"/>
                </a:solidFill>
              </a:rPr>
              <a:t>Класс</a:t>
            </a:r>
            <a:r>
              <a:rPr lang="ru-RU" dirty="0"/>
              <a:t> </a:t>
            </a:r>
            <a:r>
              <a:rPr lang="en-US" dirty="0">
                <a:solidFill>
                  <a:srgbClr val="00B0F0"/>
                </a:solidFill>
              </a:rPr>
              <a:t>Hospital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AECA-8355-0E5F-BAA8-600EBF8ABFFF}"/>
              </a:ext>
            </a:extLst>
          </p:cNvPr>
          <p:cNvSpPr txBox="1"/>
          <p:nvPr/>
        </p:nvSpPr>
        <p:spPr>
          <a:xfrm>
            <a:off x="866998" y="2866642"/>
            <a:ext cx="641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F0"/>
                </a:solidFill>
              </a:rPr>
              <a:t>Класс вируса</a:t>
            </a:r>
            <a:r>
              <a:rPr lang="ru-RU" sz="1400" dirty="0"/>
              <a:t>, создается один раз в начале игры, содержит все параметры вируса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23E66-5252-A28A-390E-607F55FBDBA2}"/>
              </a:ext>
            </a:extLst>
          </p:cNvPr>
          <p:cNvSpPr txBox="1"/>
          <p:nvPr/>
        </p:nvSpPr>
        <p:spPr>
          <a:xfrm>
            <a:off x="7891779" y="2866642"/>
            <a:ext cx="4221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F0"/>
                </a:solidFill>
              </a:rPr>
              <a:t>Класс больниц</a:t>
            </a:r>
            <a:r>
              <a:rPr lang="ru-RU" sz="1400" dirty="0"/>
              <a:t>, содержит данные о координатах, размерах, состоянии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B6E65914-F5E8-5388-1632-D636D45ACF41}"/>
              </a:ext>
            </a:extLst>
          </p:cNvPr>
          <p:cNvSpPr txBox="1">
            <a:spLocks/>
          </p:cNvSpPr>
          <p:nvPr/>
        </p:nvSpPr>
        <p:spPr>
          <a:xfrm>
            <a:off x="769451" y="37119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>
                <a:solidFill>
                  <a:srgbClr val="00B0F0"/>
                </a:solidFill>
              </a:rPr>
              <a:t>Класс </a:t>
            </a:r>
            <a:r>
              <a:rPr lang="en-US">
                <a:solidFill>
                  <a:srgbClr val="00B0F0"/>
                </a:solidFill>
              </a:rPr>
              <a:t>Person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0A39C-864F-BF66-B25A-8FF11D820ED0}"/>
              </a:ext>
            </a:extLst>
          </p:cNvPr>
          <p:cNvSpPr txBox="1"/>
          <p:nvPr/>
        </p:nvSpPr>
        <p:spPr>
          <a:xfrm>
            <a:off x="963032" y="4145799"/>
            <a:ext cx="11530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F0"/>
                </a:solidFill>
              </a:rPr>
              <a:t>Класс человека</a:t>
            </a:r>
            <a:r>
              <a:rPr lang="ru-RU" sz="1600" dirty="0"/>
              <a:t>, отвечающий за перемещение, проверку возможности передвижения, изменение направления движения, отрисовку людей</a:t>
            </a:r>
          </a:p>
        </p:txBody>
      </p:sp>
    </p:spTree>
    <p:extLst>
      <p:ext uri="{BB962C8B-B14F-4D97-AF65-F5344CB8AC3E}">
        <p14:creationId xmlns:p14="http://schemas.microsoft.com/office/powerpoint/2010/main" val="385173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312</Words>
  <Application>Microsoft Office PowerPoint</Application>
  <PresentationFormat>Широкоэкранный</PresentationFormat>
  <Paragraphs>61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Игровой проект  имитации распространения и борьбы с вирусом</vt:lpstr>
      <vt:lpstr>Цель проекта</vt:lpstr>
      <vt:lpstr>Презентация PowerPoint</vt:lpstr>
      <vt:lpstr>Параметры вируса</vt:lpstr>
      <vt:lpstr>Средства борьбы с вирусом</vt:lpstr>
      <vt:lpstr>Презентация PowerPoint</vt:lpstr>
      <vt:lpstr>Презентация PowerPoint</vt:lpstr>
      <vt:lpstr>Презентация PowerPoint</vt:lpstr>
      <vt:lpstr>Реализация игры</vt:lpstr>
      <vt:lpstr>Возможности развития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Приложение-игра для изучения географии</dc:title>
  <dc:creator>Ekaterina Ves</dc:creator>
  <cp:lastModifiedBy>Ekaterina Veselova</cp:lastModifiedBy>
  <cp:revision>16</cp:revision>
  <dcterms:created xsi:type="dcterms:W3CDTF">2022-11-14T20:19:51Z</dcterms:created>
  <dcterms:modified xsi:type="dcterms:W3CDTF">2023-01-18T14:12:48Z</dcterms:modified>
</cp:coreProperties>
</file>